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A:\&#1084;&#1072;&#1090;&#1088;&#1080;&#1094;&#1072;%20&#1040;&#1085;&#1090;&#1088;&#1086;&#1087;&#1086;&#1074;&#1072;%20&#1040;.&#1042;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A:\&#1084;&#1072;&#1090;&#1088;&#1080;&#1094;&#1072;%20&#1040;&#1085;&#1090;&#1088;&#1086;&#1087;&#1086;&#1074;&#1072;%20&#1040;.&#1042;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2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Диаграмма персональной матрицы по ОБЖ Антропова А.В.</a:t>
            </a:r>
          </a:p>
        </c:rich>
      </c:tx>
      <c:layout>
        <c:manualLayout>
          <c:xMode val="edge"/>
          <c:yMode val="edge"/>
          <c:x val="2.7180082980209425E-2"/>
          <c:y val="1.052632661012192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1732780058206703E-2"/>
          <c:y val="0.30315820637151147"/>
          <c:w val="0.55379419072176639"/>
          <c:h val="0.53052686115014458"/>
        </c:manualLayout>
      </c:layout>
      <c:lineChart>
        <c:grouping val="standard"/>
        <c:ser>
          <c:idx val="0"/>
          <c:order val="0"/>
          <c:tx>
            <c:v>10 класс 1 полугодие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матрица!$C$27:$R$27</c:f>
              <c:strCache>
                <c:ptCount val="16"/>
                <c:pt idx="0">
                  <c:v>РЕЗ</c:v>
                </c:pt>
                <c:pt idx="1">
                  <c:v>ОЦ</c:v>
                </c:pt>
                <c:pt idx="2">
                  <c:v>УСВ</c:v>
                </c:pt>
                <c:pt idx="3">
                  <c:v>УРВ</c:v>
                </c:pt>
                <c:pt idx="4">
                  <c:v>НЕУСП</c:v>
                </c:pt>
                <c:pt idx="5">
                  <c:v>ЭФ</c:v>
                </c:pt>
                <c:pt idx="6">
                  <c:v>УМ</c:v>
                </c:pt>
                <c:pt idx="7">
                  <c:v>ПУ</c:v>
                </c:pt>
                <c:pt idx="8">
                  <c:v>ИП</c:v>
                </c:pt>
                <c:pt idx="9">
                  <c:v>ТП</c:v>
                </c:pt>
                <c:pt idx="10">
                  <c:v>ПП</c:v>
                </c:pt>
                <c:pt idx="11">
                  <c:v>ЖУР</c:v>
                </c:pt>
                <c:pt idx="12">
                  <c:v>ДН</c:v>
                </c:pt>
                <c:pt idx="13">
                  <c:v>ТЕТ</c:v>
                </c:pt>
                <c:pt idx="14">
                  <c:v>КАБ</c:v>
                </c:pt>
                <c:pt idx="15">
                  <c:v>ВОСП</c:v>
                </c:pt>
              </c:strCache>
            </c:strRef>
          </c:cat>
          <c:val>
            <c:numRef>
              <c:f>матрица!$C$7:$R$7</c:f>
              <c:numCache>
                <c:formatCode>General</c:formatCode>
                <c:ptCount val="16"/>
                <c:pt idx="0">
                  <c:v>78</c:v>
                </c:pt>
                <c:pt idx="1">
                  <c:v>78</c:v>
                </c:pt>
                <c:pt idx="2">
                  <c:v>78</c:v>
                </c:pt>
                <c:pt idx="3">
                  <c:v>104</c:v>
                </c:pt>
                <c:pt idx="4">
                  <c:v>0</c:v>
                </c:pt>
                <c:pt idx="5">
                  <c:v>58</c:v>
                </c:pt>
                <c:pt idx="6">
                  <c:v>65</c:v>
                </c:pt>
                <c:pt idx="7">
                  <c:v>51</c:v>
                </c:pt>
                <c:pt idx="8">
                  <c:v>60</c:v>
                </c:pt>
                <c:pt idx="9">
                  <c:v>80</c:v>
                </c:pt>
                <c:pt idx="10">
                  <c:v>60</c:v>
                </c:pt>
                <c:pt idx="11">
                  <c:v>75</c:v>
                </c:pt>
                <c:pt idx="12">
                  <c:v>64</c:v>
                </c:pt>
                <c:pt idx="13">
                  <c:v>70</c:v>
                </c:pt>
                <c:pt idx="14">
                  <c:v>60</c:v>
                </c:pt>
                <c:pt idx="15">
                  <c:v>72</c:v>
                </c:pt>
              </c:numCache>
            </c:numRef>
          </c:val>
        </c:ser>
        <c:ser>
          <c:idx val="1"/>
          <c:order val="1"/>
          <c:tx>
            <c:v>11 класс 1 полугодие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матрица!$C$27:$R$27</c:f>
              <c:strCache>
                <c:ptCount val="16"/>
                <c:pt idx="0">
                  <c:v>РЕЗ</c:v>
                </c:pt>
                <c:pt idx="1">
                  <c:v>ОЦ</c:v>
                </c:pt>
                <c:pt idx="2">
                  <c:v>УСВ</c:v>
                </c:pt>
                <c:pt idx="3">
                  <c:v>УРВ</c:v>
                </c:pt>
                <c:pt idx="4">
                  <c:v>НЕУСП</c:v>
                </c:pt>
                <c:pt idx="5">
                  <c:v>ЭФ</c:v>
                </c:pt>
                <c:pt idx="6">
                  <c:v>УМ</c:v>
                </c:pt>
                <c:pt idx="7">
                  <c:v>ПУ</c:v>
                </c:pt>
                <c:pt idx="8">
                  <c:v>ИП</c:v>
                </c:pt>
                <c:pt idx="9">
                  <c:v>ТП</c:v>
                </c:pt>
                <c:pt idx="10">
                  <c:v>ПП</c:v>
                </c:pt>
                <c:pt idx="11">
                  <c:v>ЖУР</c:v>
                </c:pt>
                <c:pt idx="12">
                  <c:v>ДН</c:v>
                </c:pt>
                <c:pt idx="13">
                  <c:v>ТЕТ</c:v>
                </c:pt>
                <c:pt idx="14">
                  <c:v>КАБ</c:v>
                </c:pt>
                <c:pt idx="15">
                  <c:v>ВОСП</c:v>
                </c:pt>
              </c:strCache>
            </c:strRef>
          </c:cat>
          <c:val>
            <c:numRef>
              <c:f>матрица!$C$29:$R$29</c:f>
              <c:numCache>
                <c:formatCode>General</c:formatCode>
                <c:ptCount val="16"/>
                <c:pt idx="0">
                  <c:v>88</c:v>
                </c:pt>
                <c:pt idx="1">
                  <c:v>81</c:v>
                </c:pt>
                <c:pt idx="2">
                  <c:v>100</c:v>
                </c:pt>
                <c:pt idx="3">
                  <c:v>126</c:v>
                </c:pt>
                <c:pt idx="4">
                  <c:v>0</c:v>
                </c:pt>
                <c:pt idx="5">
                  <c:v>63</c:v>
                </c:pt>
                <c:pt idx="6">
                  <c:v>100</c:v>
                </c:pt>
                <c:pt idx="7">
                  <c:v>43</c:v>
                </c:pt>
                <c:pt idx="8">
                  <c:v>60</c:v>
                </c:pt>
                <c:pt idx="9">
                  <c:v>76</c:v>
                </c:pt>
                <c:pt idx="10">
                  <c:v>59</c:v>
                </c:pt>
                <c:pt idx="11">
                  <c:v>83</c:v>
                </c:pt>
                <c:pt idx="12">
                  <c:v>60</c:v>
                </c:pt>
                <c:pt idx="13">
                  <c:v>57</c:v>
                </c:pt>
                <c:pt idx="14">
                  <c:v>56</c:v>
                </c:pt>
                <c:pt idx="15">
                  <c:v>73</c:v>
                </c:pt>
              </c:numCache>
            </c:numRef>
          </c:val>
        </c:ser>
        <c:marker val="1"/>
        <c:axId val="59246848"/>
        <c:axId val="59379712"/>
      </c:lineChart>
      <c:catAx>
        <c:axId val="59246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379712"/>
        <c:crosses val="autoZero"/>
        <c:auto val="1"/>
        <c:lblAlgn val="ctr"/>
        <c:lblOffset val="100"/>
        <c:tickLblSkip val="1"/>
        <c:tickMarkSkip val="1"/>
      </c:catAx>
      <c:valAx>
        <c:axId val="593797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2468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383955721769206"/>
          <c:y val="0.50526367728585242"/>
          <c:w val="0.31710096810244393"/>
          <c:h val="0.122105388677414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3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Диаграмма персональной матрицы по физкультуре 10 и 11 классы</a:t>
            </a:r>
          </a:p>
        </c:rich>
      </c:tx>
      <c:layout>
        <c:manualLayout>
          <c:xMode val="edge"/>
          <c:yMode val="edge"/>
          <c:x val="0.15098739541071837"/>
          <c:y val="2.898556585138022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4076761755908997E-2"/>
          <c:y val="0.30227804387868001"/>
          <c:w val="0.59465804961759761"/>
          <c:h val="0.55072575117622435"/>
        </c:manualLayout>
      </c:layout>
      <c:barChart>
        <c:barDir val="col"/>
        <c:grouping val="clustered"/>
        <c:ser>
          <c:idx val="0"/>
          <c:order val="0"/>
          <c:tx>
            <c:v>Физкультура 10 класс 1 полуг.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'[матрица Антропова А.В..xls]матрица'!$C$27:$R$27</c:f>
              <c:strCache>
                <c:ptCount val="16"/>
                <c:pt idx="0">
                  <c:v>РЕЗ</c:v>
                </c:pt>
                <c:pt idx="1">
                  <c:v>ОЦ</c:v>
                </c:pt>
                <c:pt idx="2">
                  <c:v>УСВ</c:v>
                </c:pt>
                <c:pt idx="3">
                  <c:v>УРВ</c:v>
                </c:pt>
                <c:pt idx="4">
                  <c:v>НЕУСП</c:v>
                </c:pt>
                <c:pt idx="5">
                  <c:v>ЭФ</c:v>
                </c:pt>
                <c:pt idx="6">
                  <c:v>УМ</c:v>
                </c:pt>
                <c:pt idx="7">
                  <c:v>ПУ</c:v>
                </c:pt>
                <c:pt idx="8">
                  <c:v>ИП</c:v>
                </c:pt>
                <c:pt idx="9">
                  <c:v>ТП</c:v>
                </c:pt>
                <c:pt idx="10">
                  <c:v>ПП</c:v>
                </c:pt>
                <c:pt idx="11">
                  <c:v>ЖУР</c:v>
                </c:pt>
                <c:pt idx="12">
                  <c:v>ДН</c:v>
                </c:pt>
                <c:pt idx="13">
                  <c:v>ТЕТ</c:v>
                </c:pt>
                <c:pt idx="14">
                  <c:v>КАБ</c:v>
                </c:pt>
                <c:pt idx="15">
                  <c:v>ВОСП</c:v>
                </c:pt>
              </c:strCache>
            </c:strRef>
          </c:cat>
          <c:val>
            <c:numRef>
              <c:f>'[матрица Антропова А.В..xls]матрица'!$C$18:$R$18</c:f>
              <c:numCache>
                <c:formatCode>General</c:formatCode>
                <c:ptCount val="16"/>
                <c:pt idx="0">
                  <c:v>100</c:v>
                </c:pt>
                <c:pt idx="1">
                  <c:v>94</c:v>
                </c:pt>
                <c:pt idx="2">
                  <c:v>100</c:v>
                </c:pt>
                <c:pt idx="3">
                  <c:v>133</c:v>
                </c:pt>
                <c:pt idx="4">
                  <c:v>0</c:v>
                </c:pt>
                <c:pt idx="5">
                  <c:v>58</c:v>
                </c:pt>
                <c:pt idx="6">
                  <c:v>93</c:v>
                </c:pt>
                <c:pt idx="7">
                  <c:v>40</c:v>
                </c:pt>
                <c:pt idx="8">
                  <c:v>63</c:v>
                </c:pt>
                <c:pt idx="9">
                  <c:v>82</c:v>
                </c:pt>
                <c:pt idx="10">
                  <c:v>54</c:v>
                </c:pt>
                <c:pt idx="11">
                  <c:v>80</c:v>
                </c:pt>
                <c:pt idx="12">
                  <c:v>50</c:v>
                </c:pt>
                <c:pt idx="15">
                  <c:v>70</c:v>
                </c:pt>
              </c:numCache>
            </c:numRef>
          </c:val>
        </c:ser>
        <c:ser>
          <c:idx val="1"/>
          <c:order val="1"/>
          <c:tx>
            <c:v>Физкультура 11 класс 1 полуг.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'[матрица Антропова А.В..xls]матрица'!$C$27:$R$27</c:f>
              <c:strCache>
                <c:ptCount val="16"/>
                <c:pt idx="0">
                  <c:v>РЕЗ</c:v>
                </c:pt>
                <c:pt idx="1">
                  <c:v>ОЦ</c:v>
                </c:pt>
                <c:pt idx="2">
                  <c:v>УСВ</c:v>
                </c:pt>
                <c:pt idx="3">
                  <c:v>УРВ</c:v>
                </c:pt>
                <c:pt idx="4">
                  <c:v>НЕУСП</c:v>
                </c:pt>
                <c:pt idx="5">
                  <c:v>ЭФ</c:v>
                </c:pt>
                <c:pt idx="6">
                  <c:v>УМ</c:v>
                </c:pt>
                <c:pt idx="7">
                  <c:v>ПУ</c:v>
                </c:pt>
                <c:pt idx="8">
                  <c:v>ИП</c:v>
                </c:pt>
                <c:pt idx="9">
                  <c:v>ТП</c:v>
                </c:pt>
                <c:pt idx="10">
                  <c:v>ПП</c:v>
                </c:pt>
                <c:pt idx="11">
                  <c:v>ЖУР</c:v>
                </c:pt>
                <c:pt idx="12">
                  <c:v>ДН</c:v>
                </c:pt>
                <c:pt idx="13">
                  <c:v>ТЕТ</c:v>
                </c:pt>
                <c:pt idx="14">
                  <c:v>КАБ</c:v>
                </c:pt>
                <c:pt idx="15">
                  <c:v>ВОСП</c:v>
                </c:pt>
              </c:strCache>
            </c:strRef>
          </c:cat>
          <c:val>
            <c:numRef>
              <c:f>'[матрица Антропова А.В..xls]матрица'!$C$39:$R$39</c:f>
              <c:numCache>
                <c:formatCode>General</c:formatCode>
                <c:ptCount val="16"/>
                <c:pt idx="0">
                  <c:v>91</c:v>
                </c:pt>
                <c:pt idx="1">
                  <c:v>90</c:v>
                </c:pt>
                <c:pt idx="2">
                  <c:v>100</c:v>
                </c:pt>
                <c:pt idx="3">
                  <c:v>133</c:v>
                </c:pt>
                <c:pt idx="4">
                  <c:v>0</c:v>
                </c:pt>
                <c:pt idx="5">
                  <c:v>61</c:v>
                </c:pt>
                <c:pt idx="6">
                  <c:v>96</c:v>
                </c:pt>
                <c:pt idx="7">
                  <c:v>45</c:v>
                </c:pt>
                <c:pt idx="8">
                  <c:v>73</c:v>
                </c:pt>
                <c:pt idx="9">
                  <c:v>79</c:v>
                </c:pt>
                <c:pt idx="10">
                  <c:v>58</c:v>
                </c:pt>
                <c:pt idx="11">
                  <c:v>78</c:v>
                </c:pt>
                <c:pt idx="12">
                  <c:v>70</c:v>
                </c:pt>
                <c:pt idx="15">
                  <c:v>71</c:v>
                </c:pt>
              </c:numCache>
            </c:numRef>
          </c:val>
        </c:ser>
        <c:axId val="59458304"/>
        <c:axId val="59459840"/>
      </c:barChart>
      <c:catAx>
        <c:axId val="59458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459840"/>
        <c:crosses val="autoZero"/>
        <c:auto val="1"/>
        <c:lblAlgn val="ctr"/>
        <c:lblOffset val="100"/>
        <c:tickLblSkip val="1"/>
        <c:tickMarkSkip val="1"/>
      </c:catAx>
      <c:valAx>
        <c:axId val="594598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45830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151066790825956"/>
          <c:y val="0.47205064386533518"/>
          <c:w val="0.28919893428668331"/>
          <c:h val="0.2132509487637259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5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F0052-8254-4ED9-AECA-01417513613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7E71E64-50E3-41C2-AF76-21E2F4345007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</a:t>
          </a:r>
          <a:endParaRPr lang="ru-RU" sz="3200" b="1" i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FA10C-2755-4DE3-AAD2-745C8E6864F6}" type="parTrans" cxnId="{E4EA9F59-C517-4E57-9481-CCC5F3831ACB}">
      <dgm:prSet/>
      <dgm:spPr/>
      <dgm:t>
        <a:bodyPr/>
        <a:lstStyle/>
        <a:p>
          <a:endParaRPr lang="ru-RU"/>
        </a:p>
      </dgm:t>
    </dgm:pt>
    <dgm:pt modelId="{504B2BA5-3975-430E-BA27-BBBABFEAF1E6}" type="sibTrans" cxnId="{E4EA9F59-C517-4E57-9481-CCC5F3831ACB}">
      <dgm:prSet/>
      <dgm:spPr/>
      <dgm:t>
        <a:bodyPr/>
        <a:lstStyle/>
        <a:p>
          <a:endParaRPr lang="ru-RU" dirty="0"/>
        </a:p>
      </dgm:t>
    </dgm:pt>
    <dgm:pt modelId="{10481D53-F34E-4A7E-AF39-CC4D66CDB5F6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</a:t>
          </a:r>
          <a:endParaRPr lang="ru-RU" sz="3200" b="1" i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3C710-F9EA-46E4-BFF2-A09EE9DD6CDD}" type="parTrans" cxnId="{489027E4-DD5A-4499-870B-19E107F08E2E}">
      <dgm:prSet/>
      <dgm:spPr/>
      <dgm:t>
        <a:bodyPr/>
        <a:lstStyle/>
        <a:p>
          <a:endParaRPr lang="ru-RU"/>
        </a:p>
      </dgm:t>
    </dgm:pt>
    <dgm:pt modelId="{E428DC76-989F-4580-8720-D7EA1FD3BB41}" type="sibTrans" cxnId="{489027E4-DD5A-4499-870B-19E107F08E2E}">
      <dgm:prSet/>
      <dgm:spPr/>
      <dgm:t>
        <a:bodyPr/>
        <a:lstStyle/>
        <a:p>
          <a:endParaRPr lang="ru-RU" dirty="0"/>
        </a:p>
      </dgm:t>
    </dgm:pt>
    <dgm:pt modelId="{03FDB4AD-47F8-4D64-AD15-1BC34D58246D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руководство</a:t>
          </a:r>
          <a:endParaRPr lang="ru-RU" sz="3200" b="1" i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599D5-BE44-419D-AEDC-BBA549F8CF5D}" type="parTrans" cxnId="{C2204C82-3DD2-4E54-9BFD-95F37CC0D810}">
      <dgm:prSet/>
      <dgm:spPr/>
      <dgm:t>
        <a:bodyPr/>
        <a:lstStyle/>
        <a:p>
          <a:endParaRPr lang="ru-RU"/>
        </a:p>
      </dgm:t>
    </dgm:pt>
    <dgm:pt modelId="{630BB0F1-016A-4810-9817-3D9D5F9BFED5}" type="sibTrans" cxnId="{C2204C82-3DD2-4E54-9BFD-95F37CC0D810}">
      <dgm:prSet/>
      <dgm:spPr/>
      <dgm:t>
        <a:bodyPr/>
        <a:lstStyle/>
        <a:p>
          <a:endParaRPr lang="ru-RU"/>
        </a:p>
      </dgm:t>
    </dgm:pt>
    <dgm:pt modelId="{D51F2C80-49B3-4465-BDDE-BBAB10B125E8}" type="pres">
      <dgm:prSet presAssocID="{615F0052-8254-4ED9-AECA-014175136134}" presName="linearFlow" presStyleCnt="0">
        <dgm:presLayoutVars>
          <dgm:resizeHandles val="exact"/>
        </dgm:presLayoutVars>
      </dgm:prSet>
      <dgm:spPr/>
    </dgm:pt>
    <dgm:pt modelId="{A44462DC-1526-4C93-AB66-0BFBDF099117}" type="pres">
      <dgm:prSet presAssocID="{77E71E64-50E3-41C2-AF76-21E2F4345007}" presName="node" presStyleLbl="node1" presStyleIdx="0" presStyleCnt="3" custScaleX="18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AFE44-62BD-42D2-813B-05233E8E340A}" type="pres">
      <dgm:prSet presAssocID="{504B2BA5-3975-430E-BA27-BBBABFEAF1E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4901C4D-7934-4D9C-8489-863AA522ECEA}" type="pres">
      <dgm:prSet presAssocID="{504B2BA5-3975-430E-BA27-BBBABFEAF1E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BBC0E0-9DCF-4563-844B-509AD56146F7}" type="pres">
      <dgm:prSet presAssocID="{10481D53-F34E-4A7E-AF39-CC4D66CDB5F6}" presName="node" presStyleLbl="node1" presStyleIdx="1" presStyleCnt="3" custScaleX="18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2AE13-76F6-4BDD-910C-2DACE88E1A2D}" type="pres">
      <dgm:prSet presAssocID="{E428DC76-989F-4580-8720-D7EA1FD3BB4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90D5A0E-E5CF-4CE2-A4A5-C2AA2FB492EA}" type="pres">
      <dgm:prSet presAssocID="{E428DC76-989F-4580-8720-D7EA1FD3BB4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EB2DF9C-810E-492B-8F6F-E13DB745E5AC}" type="pres">
      <dgm:prSet presAssocID="{03FDB4AD-47F8-4D64-AD15-1BC34D58246D}" presName="node" presStyleLbl="node1" presStyleIdx="2" presStyleCnt="3" custScaleX="18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ED0D3-1328-447E-BE05-958DBE16370C}" type="presOf" srcId="{E428DC76-989F-4580-8720-D7EA1FD3BB41}" destId="{090D5A0E-E5CF-4CE2-A4A5-C2AA2FB492EA}" srcOrd="1" destOrd="0" presId="urn:microsoft.com/office/officeart/2005/8/layout/process2"/>
    <dgm:cxn modelId="{B75489AE-1FA6-45FD-9835-C66306AB01A6}" type="presOf" srcId="{504B2BA5-3975-430E-BA27-BBBABFEAF1E6}" destId="{A4901C4D-7934-4D9C-8489-863AA522ECEA}" srcOrd="1" destOrd="0" presId="urn:microsoft.com/office/officeart/2005/8/layout/process2"/>
    <dgm:cxn modelId="{FDD543A2-5D67-48FF-BEFB-8F3CCEF0B341}" type="presOf" srcId="{615F0052-8254-4ED9-AECA-014175136134}" destId="{D51F2C80-49B3-4465-BDDE-BBAB10B125E8}" srcOrd="0" destOrd="0" presId="urn:microsoft.com/office/officeart/2005/8/layout/process2"/>
    <dgm:cxn modelId="{461FD644-81EF-49FE-8277-A6F98C4FD006}" type="presOf" srcId="{03FDB4AD-47F8-4D64-AD15-1BC34D58246D}" destId="{7EB2DF9C-810E-492B-8F6F-E13DB745E5AC}" srcOrd="0" destOrd="0" presId="urn:microsoft.com/office/officeart/2005/8/layout/process2"/>
    <dgm:cxn modelId="{40B3E984-BB3B-4B09-808A-62293B72C71F}" type="presOf" srcId="{E428DC76-989F-4580-8720-D7EA1FD3BB41}" destId="{B2E2AE13-76F6-4BDD-910C-2DACE88E1A2D}" srcOrd="0" destOrd="0" presId="urn:microsoft.com/office/officeart/2005/8/layout/process2"/>
    <dgm:cxn modelId="{E932C0D6-FF83-48B7-A53C-61B5501C8538}" type="presOf" srcId="{504B2BA5-3975-430E-BA27-BBBABFEAF1E6}" destId="{496AFE44-62BD-42D2-813B-05233E8E340A}" srcOrd="0" destOrd="0" presId="urn:microsoft.com/office/officeart/2005/8/layout/process2"/>
    <dgm:cxn modelId="{40DA3F31-31E6-498F-B989-9FF9E88F676D}" type="presOf" srcId="{77E71E64-50E3-41C2-AF76-21E2F4345007}" destId="{A44462DC-1526-4C93-AB66-0BFBDF099117}" srcOrd="0" destOrd="0" presId="urn:microsoft.com/office/officeart/2005/8/layout/process2"/>
    <dgm:cxn modelId="{E4EA9F59-C517-4E57-9481-CCC5F3831ACB}" srcId="{615F0052-8254-4ED9-AECA-014175136134}" destId="{77E71E64-50E3-41C2-AF76-21E2F4345007}" srcOrd="0" destOrd="0" parTransId="{565FA10C-2755-4DE3-AAD2-745C8E6864F6}" sibTransId="{504B2BA5-3975-430E-BA27-BBBABFEAF1E6}"/>
    <dgm:cxn modelId="{C2204C82-3DD2-4E54-9BFD-95F37CC0D810}" srcId="{615F0052-8254-4ED9-AECA-014175136134}" destId="{03FDB4AD-47F8-4D64-AD15-1BC34D58246D}" srcOrd="2" destOrd="0" parTransId="{288599D5-BE44-419D-AEDC-BBA549F8CF5D}" sibTransId="{630BB0F1-016A-4810-9817-3D9D5F9BFED5}"/>
    <dgm:cxn modelId="{489027E4-DD5A-4499-870B-19E107F08E2E}" srcId="{615F0052-8254-4ED9-AECA-014175136134}" destId="{10481D53-F34E-4A7E-AF39-CC4D66CDB5F6}" srcOrd="1" destOrd="0" parTransId="{3A83C710-F9EA-46E4-BFF2-A09EE9DD6CDD}" sibTransId="{E428DC76-989F-4580-8720-D7EA1FD3BB41}"/>
    <dgm:cxn modelId="{AE3BF525-3992-4964-B0BB-557D457CCA32}" type="presOf" srcId="{10481D53-F34E-4A7E-AF39-CC4D66CDB5F6}" destId="{EEBBC0E0-9DCF-4563-844B-509AD56146F7}" srcOrd="0" destOrd="0" presId="urn:microsoft.com/office/officeart/2005/8/layout/process2"/>
    <dgm:cxn modelId="{99B7638A-327C-4D3E-BE92-B9122BA3BCFD}" type="presParOf" srcId="{D51F2C80-49B3-4465-BDDE-BBAB10B125E8}" destId="{A44462DC-1526-4C93-AB66-0BFBDF099117}" srcOrd="0" destOrd="0" presId="urn:microsoft.com/office/officeart/2005/8/layout/process2"/>
    <dgm:cxn modelId="{87F0C475-3480-45AB-A6BF-C8DEDAA946AB}" type="presParOf" srcId="{D51F2C80-49B3-4465-BDDE-BBAB10B125E8}" destId="{496AFE44-62BD-42D2-813B-05233E8E340A}" srcOrd="1" destOrd="0" presId="urn:microsoft.com/office/officeart/2005/8/layout/process2"/>
    <dgm:cxn modelId="{4256C927-2603-41D8-9659-5034A61D8C5A}" type="presParOf" srcId="{496AFE44-62BD-42D2-813B-05233E8E340A}" destId="{A4901C4D-7934-4D9C-8489-863AA522ECEA}" srcOrd="0" destOrd="0" presId="urn:microsoft.com/office/officeart/2005/8/layout/process2"/>
    <dgm:cxn modelId="{BAE40872-F64C-44BE-A08C-92DBA62A45FE}" type="presParOf" srcId="{D51F2C80-49B3-4465-BDDE-BBAB10B125E8}" destId="{EEBBC0E0-9DCF-4563-844B-509AD56146F7}" srcOrd="2" destOrd="0" presId="urn:microsoft.com/office/officeart/2005/8/layout/process2"/>
    <dgm:cxn modelId="{8CD7A23D-06B8-4998-9D9E-D3C7EEAA56C4}" type="presParOf" srcId="{D51F2C80-49B3-4465-BDDE-BBAB10B125E8}" destId="{B2E2AE13-76F6-4BDD-910C-2DACE88E1A2D}" srcOrd="3" destOrd="0" presId="urn:microsoft.com/office/officeart/2005/8/layout/process2"/>
    <dgm:cxn modelId="{9920C2A8-FD82-4D43-8A86-EC4648B94A09}" type="presParOf" srcId="{B2E2AE13-76F6-4BDD-910C-2DACE88E1A2D}" destId="{090D5A0E-E5CF-4CE2-A4A5-C2AA2FB492EA}" srcOrd="0" destOrd="0" presId="urn:microsoft.com/office/officeart/2005/8/layout/process2"/>
    <dgm:cxn modelId="{0C535885-A0CD-4FC3-9BDE-43579C069D73}" type="presParOf" srcId="{D51F2C80-49B3-4465-BDDE-BBAB10B125E8}" destId="{7EB2DF9C-810E-492B-8F6F-E13DB745E5AC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9A20-1D95-43E2-8D13-77BCC554F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F436-FB0D-4D76-8E18-6CB4D7F4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E9C5-A147-4B42-8A92-947C8EA5F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BE52-C46F-4880-91B9-416E1D3E5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9E90-DF52-457C-87BC-B0854B64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DED8-B8EC-4EE1-B3A2-B8C359125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5951-1540-415C-BFBA-759BB615B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0EBA-9E8E-4849-B97E-CCD811E39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B040-4238-42EA-ADAD-E171841E1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E60C-B699-4501-B3F1-D82DBB32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1C97-AD2F-4C75-AA0C-1B269ACF7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7B970B0-2CE4-4E80-A9C6-BF6E5CFCC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ownRibbonSharp"/>
          <p:cNvSpPr>
            <a:spLocks noEditPoints="1" noChangeArrowheads="1"/>
          </p:cNvSpPr>
          <p:nvPr/>
        </p:nvSpPr>
        <p:spPr bwMode="auto">
          <a:xfrm>
            <a:off x="285720" y="357166"/>
            <a:ext cx="8572560" cy="928694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МОУ «Хрущёвская СОШ им. А.И.Миронова»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User\Мои документы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 l="7382" t="29349" r="2282"/>
          <a:stretch>
            <a:fillRect/>
          </a:stretch>
        </p:blipFill>
        <p:spPr bwMode="auto">
          <a:xfrm>
            <a:off x="500034" y="1714488"/>
            <a:ext cx="8057758" cy="4725729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«Инновационные подходы к управлению методической работой».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71487" y="1128712"/>
          <a:ext cx="8201025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4857784" cy="649408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МОУ «Хрущёвская СОШ им. А.И. Миронова»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Папка роста педагогического мастерства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учителя географии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Ермаковой В.П.</a:t>
            </a: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2008 – 2009 учебный год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Picture 2" descr="D:\фото\SDC11605.JPG"/>
          <p:cNvPicPr>
            <a:picLocks noChangeAspect="1" noChangeArrowheads="1"/>
          </p:cNvPicPr>
          <p:nvPr/>
        </p:nvPicPr>
        <p:blipFill>
          <a:blip r:embed="rId2" cstate="print"/>
          <a:srcRect l="3011" t="10962" r="4400"/>
          <a:stretch>
            <a:fillRect/>
          </a:stretch>
        </p:blipFill>
        <p:spPr bwMode="auto">
          <a:xfrm>
            <a:off x="2643174" y="2786058"/>
            <a:ext cx="4170056" cy="300759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53.jpg"/>
          <p:cNvPicPr>
            <a:picLocks noChangeAspect="1"/>
          </p:cNvPicPr>
          <p:nvPr/>
        </p:nvPicPr>
        <p:blipFill>
          <a:blip r:embed="rId2"/>
          <a:srcRect l="12631" t="10458" r="18208"/>
          <a:stretch>
            <a:fillRect/>
          </a:stretch>
        </p:blipFill>
        <p:spPr bwMode="auto">
          <a:xfrm>
            <a:off x="285720" y="1071546"/>
            <a:ext cx="3035300" cy="5240338"/>
          </a:xfrm>
          <a:prstGeom prst="round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школы: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714356"/>
            <a:ext cx="521497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i="1" dirty="0" smtClean="0">
                <a:solidFill>
                  <a:schemeClr val="tx2"/>
                </a:solidFill>
              </a:rPr>
              <a:t>Создание условий, гарантирующих охрану и укрепление физического, психологического и социального здоровья обучающихся.</a:t>
            </a:r>
          </a:p>
          <a:p>
            <a:pPr marL="342900" indent="-342900">
              <a:buAutoNum type="arabicPeriod"/>
            </a:pPr>
            <a:r>
              <a:rPr lang="ru-RU" sz="2500" i="1" dirty="0" smtClean="0">
                <a:solidFill>
                  <a:schemeClr val="tx2"/>
                </a:solidFill>
              </a:rPr>
              <a:t>Формирование ключевых компетенций школьников через развитие субъективности образования.</a:t>
            </a:r>
          </a:p>
          <a:p>
            <a:pPr marL="342900" indent="-342900">
              <a:buAutoNum type="arabicPeriod"/>
            </a:pPr>
            <a:r>
              <a:rPr lang="ru-RU" sz="2500" i="1" dirty="0" smtClean="0">
                <a:solidFill>
                  <a:srgbClr val="FFFF00"/>
                </a:solidFill>
              </a:rPr>
              <a:t>Апробация новых технологий и оценки эффективности образовательного процесса в условиях перехода на новые образовательные стандарты</a:t>
            </a:r>
            <a:r>
              <a:rPr lang="ru-RU" sz="2700" i="1" dirty="0" smtClean="0">
                <a:solidFill>
                  <a:srgbClr val="FFFF00"/>
                </a:solidFill>
              </a:rPr>
              <a:t>.       </a:t>
            </a:r>
            <a:endParaRPr lang="ru-RU" sz="27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Изображение\Изображение 190.jpg"/>
          <p:cNvPicPr>
            <a:picLocks noChangeAspect="1" noChangeArrowheads="1"/>
          </p:cNvPicPr>
          <p:nvPr/>
        </p:nvPicPr>
        <p:blipFill>
          <a:blip r:embed="rId2"/>
          <a:srcRect l="6625" t="27364" r="6625" b="5091"/>
          <a:stretch>
            <a:fillRect/>
          </a:stretch>
        </p:blipFill>
        <p:spPr bwMode="auto">
          <a:xfrm rot="16200000">
            <a:off x="5263832" y="1737038"/>
            <a:ext cx="3332886" cy="3859291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Управленческая структура.</a:t>
            </a:r>
            <a:endParaRPr lang="ru-RU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214422"/>
          <a:ext cx="4071966" cy="343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285984" y="4714884"/>
            <a:ext cx="418107" cy="348422"/>
            <a:chOff x="1898366" y="2380890"/>
            <a:chExt cx="418107" cy="348422"/>
          </a:xfrm>
        </p:grpSpPr>
        <p:sp>
          <p:nvSpPr>
            <p:cNvPr id="12" name="Стрелка вправо 11"/>
            <p:cNvSpPr/>
            <p:nvPr/>
          </p:nvSpPr>
          <p:spPr>
            <a:xfrm rot="5400000">
              <a:off x="1933209" y="2346047"/>
              <a:ext cx="348422" cy="41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1981988" y="2380890"/>
              <a:ext cx="250865" cy="243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8596" y="5143512"/>
            <a:ext cx="4071966" cy="854797"/>
            <a:chOff x="885261" y="0"/>
            <a:chExt cx="2444319" cy="9291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85261" y="0"/>
              <a:ext cx="2444319" cy="9291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3200" b="1" i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контроль</a:t>
              </a:r>
              <a:endParaRPr lang="ru-RU" sz="32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1298419" y="27213"/>
              <a:ext cx="1618003" cy="8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428604"/>
          <a:ext cx="8834478" cy="6344396"/>
        </p:xfrm>
        <a:graphic>
          <a:graphicData uri="http://schemas.openxmlformats.org/drawingml/2006/table">
            <a:tbl>
              <a:tblPr/>
              <a:tblGrid>
                <a:gridCol w="1629711"/>
                <a:gridCol w="1184784"/>
                <a:gridCol w="1376911"/>
                <a:gridCol w="1504996"/>
                <a:gridCol w="1625778"/>
                <a:gridCol w="1512298"/>
              </a:tblGrid>
              <a:tr h="55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Название инноваций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Кто внедряет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Цель внедрения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Где рассматривались итоги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Выводы, достигнутые результаты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Предложения и рекомендации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Переход начальной школы на «Перспективную программу».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ШМО учителей начальных классов.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Повысить качество образования начальной школы.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ШМО учителей начальных классов, педагогическом совете, методическом совете.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Подключить к работе педагога-психолога.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Учащиеся 10 класса обучаются по физико-математическому профилю.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Администрация, учителя – предметники.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Повышение качества образования и системы подготовки к ЕГЭ на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ступени обучения.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родительском собрании учащихся 10 класса, ШМО, педагогическом совете, методическом совете.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Подключить к работе по профориентации педагога-психолога.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Изучение и внедрение элементов современных педагогических технологий.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Администрация школы, творческая группа учителей, занимающаяся данной проблемой. 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Повышение качества образования на всех ступенях обучения школьников.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ШМО учителей - предметников, совещаниях,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педагогических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советах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Внедрение элементов информационных технологий позволило улучшить качество образования на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ступени обучения, что подтверждают результаты ЕГЭ 2007-2008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учебного года.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Организовать творческую группу учителей для обучения педагогов элементам информационных технологий (не освоившим компьютерную грамотность).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Внедрение мониторинга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системе Фоминой Н.Б..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Зам. директора по УМР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Повышение качества образования учащихся и педагогического мастерства педагогов.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 РМО зам. директоров по УМР, методическом совете, совещании, ШМО.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Увеличилось количество учителей повышающих свой профессиональный уровень, что подтверждается итогами аттестации педагогов.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Привлечь к работе с мониторингом руководителей ШМО.</a:t>
                      </a: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</a:rPr>
              <a:t>Методическое сопровождение 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инновационной деятельности 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ОУ</a:t>
            </a:r>
            <a:endParaRPr kumimoji="0" lang="ru-RU" sz="21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49.jpg"/>
          <p:cNvPicPr>
            <a:picLocks noChangeAspect="1"/>
          </p:cNvPicPr>
          <p:nvPr/>
        </p:nvPicPr>
        <p:blipFill>
          <a:blip r:embed="rId2" cstate="print"/>
          <a:srcRect l="12918" b="15748"/>
          <a:stretch>
            <a:fillRect/>
          </a:stretch>
        </p:blipFill>
        <p:spPr>
          <a:xfrm>
            <a:off x="3428992" y="2500306"/>
            <a:ext cx="5498769" cy="3989273"/>
          </a:xfrm>
          <a:prstGeom prst="roundRect">
            <a:avLst/>
          </a:prstGeom>
          <a:ln w="381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5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</a:t>
            </a:r>
            <a:r>
              <a:rPr lang="ru-RU" sz="2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системная диагностика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сопоставление полученных результатов с эталоном – стандартом, выявление и анализ, оценивание степени и причин отклонений, принятие управленческих решений, оценка и коррекция результативности принятых мер.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D:\ИПК 15-19.01.07\Чернушок Ольга Викторовна\картинки\Рисунок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2860358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943472">
            <a:off x="837985" y="3327436"/>
            <a:ext cx="175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Папка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роста мастерства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учителя.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4643470" cy="6500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МОУ «Хрущёвская СОШ им. А.И.Миронова»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Папка роста педагогического мастерства учителя ОБЖ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и физической культуры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Антропова А.В.</a:t>
            </a: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2008 – 2009 учебный год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 descr="H:\SDC1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3967997" cy="297479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57884" y="2285992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Мониторинг проводится в течение учебного года, результаты подводятся по итогам работы за четверти с целью анализа деятельности педагога.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4" y="1071544"/>
          <a:ext cx="8643997" cy="1857387"/>
        </p:xfrm>
        <a:graphic>
          <a:graphicData uri="http://schemas.openxmlformats.org/drawingml/2006/table">
            <a:tbl>
              <a:tblPr/>
              <a:tblGrid>
                <a:gridCol w="868743"/>
                <a:gridCol w="473860"/>
                <a:gridCol w="473860"/>
                <a:gridCol w="473860"/>
                <a:gridCol w="473860"/>
                <a:gridCol w="556786"/>
                <a:gridCol w="473860"/>
                <a:gridCol w="473860"/>
                <a:gridCol w="473860"/>
                <a:gridCol w="473860"/>
                <a:gridCol w="473860"/>
                <a:gridCol w="473860"/>
                <a:gridCol w="473860"/>
                <a:gridCol w="473860"/>
                <a:gridCol w="473860"/>
                <a:gridCol w="473860"/>
                <a:gridCol w="584428"/>
              </a:tblGrid>
              <a:tr h="20770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ОБЖ 10 класс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2008/2009г.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РЕЗ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ОЦ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УСВ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УРВ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НЕУСП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ЭФ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УМ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ПУ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ЖУР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ДН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ТЕТ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КАБ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ВОСП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104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80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ИТОГО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Arial Cyr"/>
                        </a:rPr>
                        <a:t>уровень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6" y="3571876"/>
          <a:ext cx="8715433" cy="2286019"/>
        </p:xfrm>
        <a:graphic>
          <a:graphicData uri="http://schemas.openxmlformats.org/drawingml/2006/table">
            <a:tbl>
              <a:tblPr/>
              <a:tblGrid>
                <a:gridCol w="875924"/>
                <a:gridCol w="477776"/>
                <a:gridCol w="477776"/>
                <a:gridCol w="477776"/>
                <a:gridCol w="477776"/>
                <a:gridCol w="561387"/>
                <a:gridCol w="477776"/>
                <a:gridCol w="477776"/>
                <a:gridCol w="477776"/>
                <a:gridCol w="477776"/>
                <a:gridCol w="477776"/>
                <a:gridCol w="477776"/>
                <a:gridCol w="477776"/>
                <a:gridCol w="477776"/>
                <a:gridCol w="477776"/>
                <a:gridCol w="477776"/>
                <a:gridCol w="589258"/>
              </a:tblGrid>
              <a:tr h="23101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ОБЖ 11 класс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2008/2009г.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РЕЗ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ОЦ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УСВ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УРВ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НЕУСП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ЭФ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УМ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ПУ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ЖУР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ДН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ТЕТ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КАБ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ВОСП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95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88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81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100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126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100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83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ИТОГО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Arial Cyr"/>
                        </a:rPr>
                        <a:t>уровень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214290"/>
            <a:ext cx="882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Персональная матрица учителя Антропова А.В.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/>
        </p:nvGraphicFramePr>
        <p:xfrm>
          <a:off x="366712" y="1166812"/>
          <a:ext cx="8410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142984"/>
          <a:ext cx="8572562" cy="2286019"/>
        </p:xfrm>
        <a:graphic>
          <a:graphicData uri="http://schemas.openxmlformats.org/drawingml/2006/table">
            <a:tbl>
              <a:tblPr/>
              <a:tblGrid>
                <a:gridCol w="861564"/>
                <a:gridCol w="469944"/>
                <a:gridCol w="469944"/>
                <a:gridCol w="469944"/>
                <a:gridCol w="469944"/>
                <a:gridCol w="552184"/>
                <a:gridCol w="469944"/>
                <a:gridCol w="422354"/>
                <a:gridCol w="517535"/>
                <a:gridCol w="469944"/>
                <a:gridCol w="469944"/>
                <a:gridCol w="469944"/>
                <a:gridCol w="469944"/>
                <a:gridCol w="469944"/>
                <a:gridCol w="469944"/>
                <a:gridCol w="469944"/>
                <a:gridCol w="579597"/>
              </a:tblGrid>
              <a:tr h="231017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 Cyr"/>
                        </a:rPr>
                        <a:t>Физкультура 10 класс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 Cyr"/>
                        </a:rPr>
                        <a:t>2008/2009г.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РЕЗ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ОЦ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УСВ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УРВ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НЕУСП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ЭФ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УМ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ПУ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ИП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ТП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ПП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ЖУР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ДН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ТЕТ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КАБ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ВОСП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1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90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62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73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76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62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67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100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94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100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133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93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63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82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80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50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70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ИТОГО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19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28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34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 Cyr"/>
                        </a:rPr>
                        <a:t>уровень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6" y="4143380"/>
          <a:ext cx="8572561" cy="2071704"/>
        </p:xfrm>
        <a:graphic>
          <a:graphicData uri="http://schemas.openxmlformats.org/drawingml/2006/table">
            <a:tbl>
              <a:tblPr/>
              <a:tblGrid>
                <a:gridCol w="861564"/>
                <a:gridCol w="469944"/>
                <a:gridCol w="469944"/>
                <a:gridCol w="469944"/>
                <a:gridCol w="469944"/>
                <a:gridCol w="552183"/>
                <a:gridCol w="469944"/>
                <a:gridCol w="469944"/>
                <a:gridCol w="469944"/>
                <a:gridCol w="469944"/>
                <a:gridCol w="469944"/>
                <a:gridCol w="469944"/>
                <a:gridCol w="469944"/>
                <a:gridCol w="469944"/>
                <a:gridCol w="469944"/>
                <a:gridCol w="469944"/>
                <a:gridCol w="579598"/>
              </a:tblGrid>
              <a:tr h="20935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Физкультура 11 класс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 Cyr"/>
                      </a:endParaRPr>
                    </a:p>
                  </a:txBody>
                  <a:tcPr marL="8358" marR="8358" marT="8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2008/2009г.</a:t>
                      </a:r>
                    </a:p>
                  </a:txBody>
                  <a:tcPr marL="8358" marR="8358" marT="83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РЕЗ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ОЦ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УСВ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УРВ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НЕУСП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ЭФ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УМ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ПУ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ПП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ЖУР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ДН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ТЕТ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КАБ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ВОСП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89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68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57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91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90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100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133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61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96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45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58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71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 четверть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ИТОГО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33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46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21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29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38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0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35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Arial Cyr"/>
                        </a:rPr>
                        <a:t>уровень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 Cyr"/>
                        </a:rPr>
                        <a:t>крит</a:t>
                      </a: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latin typeface="Arial Cyr"/>
                        </a:rPr>
                        <a:t>крит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358" marR="8358" marT="8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42860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Персональная матрица учителя Антропова А.В.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Технологии в математике.</Template>
  <TotalTime>303</TotalTime>
  <Words>798</Words>
  <PresentationFormat>Экран (4:3)</PresentationFormat>
  <Paragraphs>562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Клен</vt:lpstr>
      <vt:lpstr>План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WiZaRd</cp:lastModifiedBy>
  <cp:revision>44</cp:revision>
  <dcterms:modified xsi:type="dcterms:W3CDTF">2014-02-13T16:09:12Z</dcterms:modified>
</cp:coreProperties>
</file>